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7" r:id="rId21"/>
    <p:sldId id="278" r:id="rId22"/>
    <p:sldId id="279" r:id="rId23"/>
    <p:sldId id="275" r:id="rId24"/>
    <p:sldId id="276" r:id="rId25"/>
    <p:sldId id="280" r:id="rId26"/>
    <p:sldId id="281" r:id="rId27"/>
    <p:sldId id="283" r:id="rId28"/>
    <p:sldId id="282" r:id="rId29"/>
    <p:sldId id="284" r:id="rId30"/>
    <p:sldId id="286" r:id="rId31"/>
    <p:sldId id="28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2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38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4.PNG>
</file>

<file path=ppt/media/image15.PNG>
</file>

<file path=ppt/media/image25.PNG>
</file>

<file path=ppt/media/image26.PNG>
</file>

<file path=ppt/media/image27.png>
</file>

<file path=ppt/media/image28.png>
</file>

<file path=ppt/media/image38.jpg>
</file>

<file path=ppt/media/image4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4876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219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37733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4125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732748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9918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1224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5777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389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100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50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4349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548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008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8076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ko-KR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222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F2F58-9DA4-46A7-967D-77EEAF1AF4A6}" type="datetimeFigureOut">
              <a:rPr lang="ko-KR" altLang="en-US" smtClean="0"/>
              <a:t>2022-11-24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4F82B17-2744-43A0-8185-B8C514DD1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91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hyperlink" Target="https://ronin.cloud/" TargetMode="External"/><Relationship Id="rId7" Type="http://schemas.openxmlformats.org/officeDocument/2006/relationships/image" Target="../media/image21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hyperlink" Target="https://cloud.google.com/" TargetMode="External"/><Relationship Id="rId4" Type="http://schemas.openxmlformats.org/officeDocument/2006/relationships/hyperlink" Target="https://aws.amazon.com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hyperlink" Target="https://ronin.cloud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3.emf"/><Relationship Id="rId7" Type="http://schemas.openxmlformats.org/officeDocument/2006/relationships/image" Target="../media/image36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5" Type="http://schemas.openxmlformats.org/officeDocument/2006/relationships/image" Target="../media/image23.emf"/><Relationship Id="rId4" Type="http://schemas.openxmlformats.org/officeDocument/2006/relationships/image" Target="../media/image34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754" y="2023696"/>
            <a:ext cx="10146322" cy="1591406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altLang="ko-KR" sz="3200" b="1" dirty="0" smtClean="0">
                <a:solidFill>
                  <a:schemeClr val="accent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Getting starting with command-line bioinformatics:</a:t>
            </a:r>
            <a:br>
              <a:rPr lang="en-US" altLang="ko-KR" sz="3200" b="1" dirty="0" smtClean="0">
                <a:solidFill>
                  <a:schemeClr val="accent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ko-KR" sz="3200" b="1" dirty="0" smtClean="0">
                <a:solidFill>
                  <a:schemeClr val="accent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 An introductive note for a beginner</a:t>
            </a:r>
            <a:endParaRPr lang="ko-KR" altLang="en-US" sz="3200" b="1" dirty="0">
              <a:solidFill>
                <a:schemeClr val="accent2">
                  <a:lumMod val="5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37514" y="4513385"/>
            <a:ext cx="2028090" cy="4601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r" defTabSz="457200" rtl="0" eaLnBrk="1" latinLnBrk="1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altLang="ko-KR" sz="3200" b="1" dirty="0" smtClean="0">
                <a:solidFill>
                  <a:srgbClr val="00B0F0"/>
                </a:solidFill>
                <a:latin typeface="+mn-lt"/>
                <a:cs typeface="Arial" panose="020B0604020202020204" pitchFamily="34" charset="0"/>
              </a:rPr>
              <a:t>@ange_omics</a:t>
            </a:r>
            <a:endParaRPr lang="ko-KR" altLang="en-US" sz="3200" b="1" dirty="0">
              <a:solidFill>
                <a:srgbClr val="00B0F0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891346" y="5871798"/>
            <a:ext cx="2562207" cy="4601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r" defTabSz="457200" rtl="0" eaLnBrk="1" latinLnBrk="1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altLang="ko-KR" sz="3200" b="1" dirty="0" smtClean="0">
                <a:solidFill>
                  <a:schemeClr val="accent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25</a:t>
            </a:r>
            <a:r>
              <a:rPr lang="en-US" altLang="ko-KR" sz="3200" b="1" baseline="30000" dirty="0" smtClean="0">
                <a:solidFill>
                  <a:schemeClr val="accent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th</a:t>
            </a:r>
            <a:r>
              <a:rPr lang="en-US" altLang="ko-KR" sz="3200" b="1" dirty="0" smtClean="0">
                <a:solidFill>
                  <a:schemeClr val="accent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 November, 2022</a:t>
            </a:r>
            <a:endParaRPr lang="ko-KR" altLang="en-US" sz="3200" b="1" dirty="0">
              <a:solidFill>
                <a:schemeClr val="accent2">
                  <a:lumMod val="5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180" y="4577515"/>
            <a:ext cx="492334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86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39113" y="2803977"/>
            <a:ext cx="1512000" cy="1512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 smtClean="0"/>
              <a:t>3</a:t>
            </a:r>
            <a:endParaRPr lang="ko-KR" altLang="en-US" sz="9600" b="1" dirty="0"/>
          </a:p>
        </p:txBody>
      </p:sp>
      <p:sp>
        <p:nvSpPr>
          <p:cNvPr id="37" name="Rectangle 36"/>
          <p:cNvSpPr/>
          <p:nvPr/>
        </p:nvSpPr>
        <p:spPr>
          <a:xfrm>
            <a:off x="7207738" y="33454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8315569" y="33454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9476154" y="3345468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545016" y="3236396"/>
            <a:ext cx="5559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Resources needed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13" y="383343"/>
            <a:ext cx="2358255" cy="235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78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09013" y="383343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3</a:t>
            </a:r>
            <a:endParaRPr lang="ko-KR" altLang="en-US" b="1" dirty="0"/>
          </a:p>
        </p:txBody>
      </p:sp>
      <p:sp>
        <p:nvSpPr>
          <p:cNvPr id="37" name="Rectangle 36"/>
          <p:cNvSpPr/>
          <p:nvPr/>
        </p:nvSpPr>
        <p:spPr>
          <a:xfrm>
            <a:off x="6586201" y="546833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7694032" y="546833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976233" y="348534"/>
            <a:ext cx="5559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Resources needed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814" y="383343"/>
            <a:ext cx="756158" cy="756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801863" y="546833"/>
            <a:ext cx="693809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71500" y="1638300"/>
            <a:ext cx="4633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Estimating your computing requirements</a:t>
            </a:r>
            <a:endParaRPr lang="ko-KR" alt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433013" y="2349500"/>
            <a:ext cx="364728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Tool documentation + datasets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Tools benchmarking papers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Ask colleagues </a:t>
            </a:r>
            <a:endParaRPr lang="ko-KR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998" y="3087996"/>
            <a:ext cx="3708773" cy="370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032427" y="1287671"/>
            <a:ext cx="35388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</a:rPr>
              <a:t>32</a:t>
            </a:r>
            <a:r>
              <a:rPr lang="en-US" altLang="ko-KR" sz="4000" b="1" dirty="0" smtClean="0"/>
              <a:t> CPUs</a:t>
            </a:r>
          </a:p>
          <a:p>
            <a:r>
              <a:rPr lang="en-US" altLang="ko-KR" sz="4000" b="1" dirty="0" smtClean="0">
                <a:solidFill>
                  <a:schemeClr val="accent5">
                    <a:lumMod val="75000"/>
                  </a:schemeClr>
                </a:solidFill>
              </a:rPr>
              <a:t>128</a:t>
            </a:r>
            <a:r>
              <a:rPr lang="en-US" altLang="ko-KR" sz="4000" b="1" dirty="0" smtClean="0"/>
              <a:t> RAM</a:t>
            </a:r>
          </a:p>
          <a:p>
            <a:r>
              <a:rPr lang="en-US" altLang="ko-KR" sz="4000" b="1" dirty="0" smtClean="0">
                <a:solidFill>
                  <a:srgbClr val="7030A0"/>
                </a:solidFill>
              </a:rPr>
              <a:t>1TB</a:t>
            </a:r>
            <a:r>
              <a:rPr lang="en-US" altLang="ko-KR" sz="4000" b="1" dirty="0" smtClean="0"/>
              <a:t> Storage</a:t>
            </a:r>
            <a:endParaRPr lang="ko-KR" altLang="en-US" sz="40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500" y="1467834"/>
            <a:ext cx="1440301" cy="14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934" y="4041996"/>
            <a:ext cx="1800378" cy="18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216" y="4015504"/>
            <a:ext cx="2574561" cy="257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067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39113" y="2803977"/>
            <a:ext cx="1512000" cy="1512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 smtClean="0"/>
              <a:t>4</a:t>
            </a:r>
            <a:endParaRPr lang="ko-KR" altLang="en-US" sz="9600" b="1" dirty="0"/>
          </a:p>
        </p:txBody>
      </p:sp>
      <p:sp>
        <p:nvSpPr>
          <p:cNvPr id="37" name="Rectangle 36"/>
          <p:cNvSpPr/>
          <p:nvPr/>
        </p:nvSpPr>
        <p:spPr>
          <a:xfrm>
            <a:off x="7207738" y="33454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8315569" y="33454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9476154" y="3345468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176716" y="3210996"/>
            <a:ext cx="5559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Platform selection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336" y="179697"/>
            <a:ext cx="2340513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51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>
          <a:xfrm>
            <a:off x="6799140" y="336883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7906971" y="336883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9067556" y="336883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68118" y="202411"/>
            <a:ext cx="5559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Platform selection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96315" y="277554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4</a:t>
            </a:r>
            <a:endParaRPr lang="ko-KR" altLang="en-US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136" y="154297"/>
            <a:ext cx="756161" cy="756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34297" y="1978791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Cloud</a:t>
            </a:r>
            <a:endParaRPr lang="ko-KR" alt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004413" y="5034700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Shared HPC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059934" y="2180563"/>
            <a:ext cx="3668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Personal Computer/work station</a:t>
            </a:r>
            <a:endParaRPr lang="ko-KR" alt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96315" y="2636797"/>
            <a:ext cx="420820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Customised computing </a:t>
            </a:r>
            <a:r>
              <a:rPr lang="ko-KR" altLang="en-US" dirty="0" smtClean="0"/>
              <a:t>resources</a:t>
            </a:r>
            <a:endParaRPr lang="en-US" altLang="ko-KR" dirty="0" smtClean="0"/>
          </a:p>
          <a:p>
            <a:r>
              <a:rPr lang="en-US" altLang="ko-KR" dirty="0"/>
              <a:t>Unshared resource (live programming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Unshared resource (live programming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Both free and paid commercial options</a:t>
            </a:r>
            <a:endParaRPr lang="ko-KR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2085306" y="5548369"/>
            <a:ext cx="541526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Fixed computing </a:t>
            </a:r>
            <a:r>
              <a:rPr lang="ko-KR" altLang="en-US" dirty="0" smtClean="0"/>
              <a:t>resources</a:t>
            </a:r>
            <a:endParaRPr lang="en-US" altLang="ko-KR" dirty="0" smtClean="0"/>
          </a:p>
          <a:p>
            <a:r>
              <a:rPr lang="en-US" altLang="ko-KR" dirty="0"/>
              <a:t>Shared resource (scheduled jobs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Compute environment largely controlled by </a:t>
            </a:r>
            <a:r>
              <a:rPr lang="en-US" altLang="ko-KR" dirty="0" smtClean="0"/>
              <a:t>IT</a:t>
            </a:r>
          </a:p>
          <a:p>
            <a:r>
              <a:rPr lang="en-US" altLang="ko-KR" dirty="0"/>
              <a:t>Usually freely available based on institution/merit</a:t>
            </a:r>
            <a:endParaRPr lang="ko-KR" altLang="en-US" dirty="0"/>
          </a:p>
        </p:txBody>
      </p:sp>
      <p:sp>
        <p:nvSpPr>
          <p:cNvPr id="16" name="Rectangle 15"/>
          <p:cNvSpPr/>
          <p:nvPr/>
        </p:nvSpPr>
        <p:spPr>
          <a:xfrm>
            <a:off x="5714679" y="2629168"/>
            <a:ext cx="435888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Fixed computing </a:t>
            </a:r>
            <a:r>
              <a:rPr lang="ko-KR" altLang="en-US" dirty="0" smtClean="0"/>
              <a:t>resources</a:t>
            </a:r>
            <a:endParaRPr lang="en-US" altLang="ko-KR" dirty="0" smtClean="0"/>
          </a:p>
          <a:p>
            <a:r>
              <a:rPr lang="en-US" altLang="ko-KR" dirty="0" smtClean="0"/>
              <a:t>Resource not shared(live programming)</a:t>
            </a:r>
          </a:p>
          <a:p>
            <a:r>
              <a:rPr lang="en-US" altLang="ko-KR" dirty="0"/>
              <a:t>Compute environment </a:t>
            </a:r>
            <a:r>
              <a:rPr lang="en-US" altLang="ko-KR" dirty="0" smtClean="0"/>
              <a:t>self </a:t>
            </a:r>
            <a:r>
              <a:rPr lang="en-US" altLang="ko-KR" dirty="0"/>
              <a:t>controlled </a:t>
            </a:r>
            <a:endParaRPr lang="en-US" altLang="ko-KR" dirty="0" smtClean="0"/>
          </a:p>
          <a:p>
            <a:r>
              <a:rPr lang="en-US" altLang="ko-KR" dirty="0" smtClean="0"/>
              <a:t>Cost for acquisition but flexibility  </a:t>
            </a:r>
            <a:endParaRPr lang="ko-KR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516932" y="3967033"/>
            <a:ext cx="368676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  <a:hlinkClick r:id="rId3"/>
              </a:rPr>
              <a:t>https://ronin.cloud</a:t>
            </a:r>
            <a:r>
              <a:rPr lang="en-US" altLang="ko-KR" dirty="0" smtClean="0">
                <a:solidFill>
                  <a:srgbClr val="00B050"/>
                </a:solidFill>
                <a:hlinkClick r:id="rId3"/>
              </a:rPr>
              <a:t>/</a:t>
            </a:r>
            <a:endParaRPr lang="en-US" altLang="ko-KR" dirty="0" smtClean="0">
              <a:solidFill>
                <a:srgbClr val="00B050"/>
              </a:solidFill>
            </a:endParaRPr>
          </a:p>
          <a:p>
            <a:r>
              <a:rPr lang="en-US" altLang="ko-KR" dirty="0">
                <a:solidFill>
                  <a:srgbClr val="00B050"/>
                </a:solidFill>
                <a:hlinkClick r:id="rId4"/>
              </a:rPr>
              <a:t>https://</a:t>
            </a:r>
            <a:r>
              <a:rPr lang="en-US" altLang="ko-KR" dirty="0" smtClean="0">
                <a:solidFill>
                  <a:srgbClr val="00B050"/>
                </a:solidFill>
                <a:hlinkClick r:id="rId4"/>
              </a:rPr>
              <a:t>aws.amazon.com/</a:t>
            </a:r>
            <a:endParaRPr lang="en-US" altLang="ko-KR" dirty="0" smtClean="0">
              <a:solidFill>
                <a:srgbClr val="00B050"/>
              </a:solidFill>
            </a:endParaRPr>
          </a:p>
          <a:p>
            <a:r>
              <a:rPr lang="en-US" altLang="ko-KR" dirty="0">
                <a:hlinkClick r:id="rId5"/>
              </a:rPr>
              <a:t>https://</a:t>
            </a:r>
            <a:r>
              <a:rPr lang="en-US" altLang="ko-KR" dirty="0" smtClean="0">
                <a:hlinkClick r:id="rId5"/>
              </a:rPr>
              <a:t>cloud.google.com/</a:t>
            </a:r>
            <a:endParaRPr lang="en-US" altLang="ko-KR" dirty="0" smtClean="0"/>
          </a:p>
          <a:p>
            <a:endParaRPr lang="en-US" altLang="ko-KR" dirty="0" smtClean="0">
              <a:solidFill>
                <a:srgbClr val="00B050"/>
              </a:solidFill>
            </a:endParaRPr>
          </a:p>
          <a:p>
            <a:endParaRPr lang="en-US" altLang="ko-KR" dirty="0" smtClean="0">
              <a:solidFill>
                <a:srgbClr val="00B050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064" y="807816"/>
            <a:ext cx="1332278" cy="13320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7656" y="993911"/>
            <a:ext cx="1183884" cy="118363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688" y="4636533"/>
            <a:ext cx="1512315" cy="15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024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39113" y="2803977"/>
            <a:ext cx="1512000" cy="1512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 smtClean="0"/>
              <a:t>5</a:t>
            </a:r>
            <a:endParaRPr lang="ko-KR" altLang="en-US" sz="9600" b="1" dirty="0"/>
          </a:p>
        </p:txBody>
      </p:sp>
      <p:sp>
        <p:nvSpPr>
          <p:cNvPr id="37" name="Rectangle 36"/>
          <p:cNvSpPr/>
          <p:nvPr/>
        </p:nvSpPr>
        <p:spPr>
          <a:xfrm>
            <a:off x="7207738" y="33454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8315569" y="33454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9476154" y="3345468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09374" y="3206034"/>
            <a:ext cx="5559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Software installation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818" y="267090"/>
            <a:ext cx="2340513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343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>
          <a:xfrm>
            <a:off x="6799140" y="336883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7906971" y="336883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9067556" y="336883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68118" y="202411"/>
            <a:ext cx="5559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Software installation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96315" y="277554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5</a:t>
            </a:r>
            <a:endParaRPr lang="ko-KR" altLang="en-US" b="1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62" y="221509"/>
            <a:ext cx="756161" cy="7560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55844" y="1511300"/>
            <a:ext cx="3124200" cy="46101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ounded Rectangle 21"/>
          <p:cNvSpPr/>
          <p:nvPr/>
        </p:nvSpPr>
        <p:spPr>
          <a:xfrm>
            <a:off x="3674940" y="1511300"/>
            <a:ext cx="3124200" cy="46101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Rounded Rectangle 22"/>
          <p:cNvSpPr/>
          <p:nvPr/>
        </p:nvSpPr>
        <p:spPr>
          <a:xfrm>
            <a:off x="6994036" y="1511300"/>
            <a:ext cx="3174236" cy="24511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311903" y="1141968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Manual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109144" y="1097700"/>
            <a:ext cx="2074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Package managers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7912370" y="1097700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Containers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51502" y="1860425"/>
            <a:ext cx="239649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Download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Unpack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Configure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Build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Install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787639" y="2068035"/>
            <a:ext cx="30115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APT –</a:t>
            </a:r>
            <a:r>
              <a:rPr lang="en-US" altLang="ko-KR" dirty="0" err="1" smtClean="0"/>
              <a:t>Debian</a:t>
            </a:r>
            <a:r>
              <a:rPr lang="en-US" altLang="ko-KR" dirty="0" smtClean="0"/>
              <a:t>/Ubuntu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Yum – </a:t>
            </a:r>
            <a:r>
              <a:rPr lang="en-US" altLang="ko-KR" dirty="0" err="1" smtClean="0"/>
              <a:t>RedHat</a:t>
            </a:r>
            <a:r>
              <a:rPr lang="en-US" altLang="ko-KR" dirty="0" smtClean="0"/>
              <a:t>/Centos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ko-KR" dirty="0" err="1" smtClean="0"/>
              <a:t>Conda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Bioconda</a:t>
            </a:r>
            <a:r>
              <a:rPr lang="en-US" altLang="ko-KR" dirty="0" smtClean="0"/>
              <a:t>/Mamba</a:t>
            </a:r>
          </a:p>
          <a:p>
            <a:pPr>
              <a:lnSpc>
                <a:spcPct val="250000"/>
              </a:lnSpc>
            </a:pP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156771" y="1801460"/>
            <a:ext cx="3011501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Docker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Singularity</a:t>
            </a:r>
          </a:p>
          <a:p>
            <a:pPr>
              <a:lnSpc>
                <a:spcPct val="250000"/>
              </a:lnSpc>
            </a:pPr>
            <a:endParaRPr lang="ko-KR" alt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6994036" y="4376000"/>
            <a:ext cx="3174236" cy="16311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7606462" y="4045196"/>
            <a:ext cx="2205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Workflow managers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7215346" y="4297673"/>
            <a:ext cx="2894347" cy="2222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dirty="0" err="1" smtClean="0"/>
              <a:t>Nextflow</a:t>
            </a:r>
            <a:endParaRPr lang="en-US" altLang="ko-KR" dirty="0" smtClean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dirty="0" err="1" smtClean="0"/>
              <a:t>Snakemake</a:t>
            </a:r>
            <a:endParaRPr lang="en-US" altLang="ko-KR" dirty="0" smtClean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Galaxy</a:t>
            </a:r>
          </a:p>
          <a:p>
            <a:pPr>
              <a:lnSpc>
                <a:spcPct val="20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7845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39113" y="2803977"/>
            <a:ext cx="1512000" cy="1512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 smtClean="0"/>
              <a:t>6</a:t>
            </a:r>
            <a:endParaRPr lang="ko-KR" altLang="en-US" sz="9600" b="1" dirty="0"/>
          </a:p>
        </p:txBody>
      </p:sp>
      <p:sp>
        <p:nvSpPr>
          <p:cNvPr id="37" name="Rectangle 36"/>
          <p:cNvSpPr/>
          <p:nvPr/>
        </p:nvSpPr>
        <p:spPr>
          <a:xfrm>
            <a:off x="4445488" y="33454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5553319" y="33454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6713904" y="3345468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09374" y="3206034"/>
            <a:ext cx="2577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Scripting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113" y="384276"/>
            <a:ext cx="2340498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55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97915" y="286835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6</a:t>
            </a:r>
            <a:endParaRPr lang="ko-KR" alt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489728" y="202892"/>
            <a:ext cx="368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Scripting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684" y="178835"/>
            <a:ext cx="756161" cy="756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222630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6330461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7491046" y="382461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51692" y="1811216"/>
            <a:ext cx="4870938" cy="2776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Write your script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Check syntax and minor scripting error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Software well installed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Dependencies well installed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dirty="0" smtClean="0"/>
              <a:t>Resource sufficient?</a:t>
            </a:r>
            <a:endParaRPr lang="ko-KR" alt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922" y="1145216"/>
            <a:ext cx="1332278" cy="1332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559061" y="1654681"/>
            <a:ext cx="23342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  <a:hlinkClick r:id="rId4"/>
              </a:rPr>
              <a:t>https</a:t>
            </a:r>
            <a:r>
              <a:rPr lang="en-US" altLang="ko-KR" dirty="0" smtClean="0">
                <a:solidFill>
                  <a:srgbClr val="00B050"/>
                </a:solidFill>
                <a:hlinkClick r:id="rId4"/>
              </a:rPr>
              <a:t>://github.com/</a:t>
            </a:r>
            <a:endParaRPr lang="en-US" altLang="ko-KR" dirty="0">
              <a:solidFill>
                <a:srgbClr val="00B05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330461" y="3605880"/>
            <a:ext cx="3403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https://snyk.io/code-checker/</a:t>
            </a:r>
            <a:endParaRPr lang="ko-KR" alt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751" y="2508734"/>
            <a:ext cx="2376495" cy="2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426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39113" y="2803977"/>
            <a:ext cx="1512000" cy="1512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 smtClean="0"/>
              <a:t>7</a:t>
            </a:r>
            <a:endParaRPr lang="ko-KR" altLang="en-US" sz="9600" b="1" dirty="0"/>
          </a:p>
        </p:txBody>
      </p:sp>
      <p:sp>
        <p:nvSpPr>
          <p:cNvPr id="37" name="Rectangle 36"/>
          <p:cNvSpPr/>
          <p:nvPr/>
        </p:nvSpPr>
        <p:spPr>
          <a:xfrm>
            <a:off x="6769588" y="33581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7877419" y="33581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9038004" y="3358168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09374" y="3206034"/>
            <a:ext cx="3954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Monitoring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554784" y="3360754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186" y="120804"/>
            <a:ext cx="2340498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07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97915" y="286835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7</a:t>
            </a:r>
            <a:endParaRPr lang="ko-KR" alt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489728" y="202892"/>
            <a:ext cx="368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Monitoring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14830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7422661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8583246" y="382461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52" y="218970"/>
            <a:ext cx="756161" cy="756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90" y="1609726"/>
            <a:ext cx="8778443" cy="46672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6190" y="1200259"/>
            <a:ext cx="767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HTOP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34614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470176" y="1686859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1</a:t>
            </a:r>
            <a:endParaRPr lang="ko-KR" altLang="en-US" b="1" dirty="0"/>
          </a:p>
        </p:txBody>
      </p:sp>
      <p:sp>
        <p:nvSpPr>
          <p:cNvPr id="6" name="Oval 5"/>
          <p:cNvSpPr/>
          <p:nvPr/>
        </p:nvSpPr>
        <p:spPr>
          <a:xfrm>
            <a:off x="502714" y="2742277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2</a:t>
            </a:r>
            <a:endParaRPr lang="ko-KR" altLang="en-US" b="1" dirty="0"/>
          </a:p>
        </p:txBody>
      </p:sp>
      <p:sp>
        <p:nvSpPr>
          <p:cNvPr id="7" name="Oval 6"/>
          <p:cNvSpPr/>
          <p:nvPr/>
        </p:nvSpPr>
        <p:spPr>
          <a:xfrm>
            <a:off x="502713" y="3705605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3</a:t>
            </a:r>
            <a:endParaRPr lang="ko-KR" altLang="en-US" b="1" dirty="0"/>
          </a:p>
        </p:txBody>
      </p:sp>
      <p:sp>
        <p:nvSpPr>
          <p:cNvPr id="11" name="Oval 10"/>
          <p:cNvSpPr/>
          <p:nvPr/>
        </p:nvSpPr>
        <p:spPr>
          <a:xfrm>
            <a:off x="502715" y="4722554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4</a:t>
            </a:r>
            <a:endParaRPr lang="ko-KR" altLang="en-US" b="1" dirty="0"/>
          </a:p>
        </p:txBody>
      </p:sp>
      <p:sp>
        <p:nvSpPr>
          <p:cNvPr id="12" name="Oval 11"/>
          <p:cNvSpPr/>
          <p:nvPr/>
        </p:nvSpPr>
        <p:spPr>
          <a:xfrm>
            <a:off x="502714" y="5717550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5</a:t>
            </a:r>
            <a:endParaRPr lang="ko-KR" altLang="en-US" b="1" dirty="0"/>
          </a:p>
        </p:txBody>
      </p:sp>
      <p:sp>
        <p:nvSpPr>
          <p:cNvPr id="17" name="Oval 16"/>
          <p:cNvSpPr/>
          <p:nvPr/>
        </p:nvSpPr>
        <p:spPr>
          <a:xfrm>
            <a:off x="4972138" y="1799112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6</a:t>
            </a:r>
            <a:endParaRPr lang="ko-KR" altLang="en-US" b="1" dirty="0"/>
          </a:p>
        </p:txBody>
      </p:sp>
      <p:sp>
        <p:nvSpPr>
          <p:cNvPr id="18" name="Oval 17"/>
          <p:cNvSpPr/>
          <p:nvPr/>
        </p:nvSpPr>
        <p:spPr>
          <a:xfrm>
            <a:off x="4972137" y="2794108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7</a:t>
            </a:r>
            <a:endParaRPr lang="ko-KR" altLang="en-US" b="1" dirty="0"/>
          </a:p>
        </p:txBody>
      </p:sp>
      <p:sp>
        <p:nvSpPr>
          <p:cNvPr id="19" name="Oval 18"/>
          <p:cNvSpPr/>
          <p:nvPr/>
        </p:nvSpPr>
        <p:spPr>
          <a:xfrm>
            <a:off x="4972137" y="3782528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8</a:t>
            </a:r>
            <a:endParaRPr lang="ko-KR" altLang="en-US" b="1" dirty="0"/>
          </a:p>
        </p:txBody>
      </p:sp>
      <p:sp>
        <p:nvSpPr>
          <p:cNvPr id="23" name="Oval 22"/>
          <p:cNvSpPr/>
          <p:nvPr/>
        </p:nvSpPr>
        <p:spPr>
          <a:xfrm>
            <a:off x="4972137" y="4752058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9</a:t>
            </a:r>
            <a:endParaRPr lang="ko-KR" altLang="en-US" b="1" dirty="0"/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0" y="184327"/>
            <a:ext cx="10146322" cy="56902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3200" b="1" dirty="0" smtClean="0">
                <a:solidFill>
                  <a:schemeClr val="accent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Ten rules to get started!</a:t>
            </a:r>
            <a:endParaRPr lang="ko-KR" altLang="en-US" sz="3200" b="1" dirty="0">
              <a:solidFill>
                <a:schemeClr val="accent2">
                  <a:lumMod val="5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941713" y="1747282"/>
            <a:ext cx="1732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Terminology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941712" y="2742278"/>
            <a:ext cx="1732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Tool selection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09662" y="3813941"/>
            <a:ext cx="2221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Resources needed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998881" y="4731200"/>
            <a:ext cx="2221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Platform selection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998880" y="5752692"/>
            <a:ext cx="246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Software installation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578151" y="1873186"/>
            <a:ext cx="1732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Scripting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548855" y="2902696"/>
            <a:ext cx="1732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Monitoring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477092" y="3980356"/>
            <a:ext cx="2221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File handling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477091" y="4861273"/>
            <a:ext cx="3009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Take note again and again!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526141" y="5929382"/>
            <a:ext cx="2838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No </a:t>
            </a:r>
            <a:r>
              <a:rPr lang="ko-KR" altLang="en-US" b="1" dirty="0" smtClean="0">
                <a:solidFill>
                  <a:schemeClr val="accent2">
                    <a:lumMod val="50000"/>
                  </a:schemeClr>
                </a:solidFill>
              </a:rPr>
              <a:t>빨리빨리</a:t>
            </a:r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</a:rPr>
              <a:t>…</a:t>
            </a:r>
            <a:r>
              <a:rPr lang="ko-KR" altLang="en-US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cs typeface="Arial" panose="020B0604020202020204" pitchFamily="34" charset="0"/>
              </a:rPr>
              <a:t>Be Patient 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668" y="2714112"/>
            <a:ext cx="756161" cy="756000"/>
          </a:xfrm>
          <a:prstGeom prst="rect">
            <a:avLst/>
          </a:prstGeom>
        </p:spPr>
      </p:pic>
      <p:sp>
        <p:nvSpPr>
          <p:cNvPr id="40" name="Oval 39"/>
          <p:cNvSpPr/>
          <p:nvPr/>
        </p:nvSpPr>
        <p:spPr>
          <a:xfrm>
            <a:off x="5026167" y="5802920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10</a:t>
            </a:r>
            <a:endParaRPr lang="ko-KR" altLang="en-US" b="1" dirty="0"/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536" y="4599297"/>
            <a:ext cx="756161" cy="75600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818" y="5664590"/>
            <a:ext cx="756161" cy="7560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930" y="1567252"/>
            <a:ext cx="756161" cy="75600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930" y="2689833"/>
            <a:ext cx="756161" cy="7560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929" y="3737030"/>
            <a:ext cx="756161" cy="75600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693" y="4667939"/>
            <a:ext cx="756161" cy="75600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720" y="5748920"/>
            <a:ext cx="628370" cy="75600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245" y="3649822"/>
            <a:ext cx="756161" cy="756000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968" y="1632859"/>
            <a:ext cx="756161" cy="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408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97915" y="286835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7</a:t>
            </a:r>
            <a:endParaRPr lang="ko-KR" alt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489728" y="202892"/>
            <a:ext cx="368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Monitoring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14830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7422661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8583246" y="382461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52" y="218970"/>
            <a:ext cx="756161" cy="756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6190" y="1200259"/>
            <a:ext cx="610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TOP</a:t>
            </a:r>
            <a:endParaRPr lang="ko-KR" alt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5" y="1569592"/>
            <a:ext cx="9641260" cy="516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36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97915" y="286835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7</a:t>
            </a:r>
            <a:endParaRPr lang="ko-KR" alt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489728" y="202892"/>
            <a:ext cx="368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Monitoring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14830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7422661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8583246" y="382461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52" y="218970"/>
            <a:ext cx="756161" cy="756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6190" y="1200259"/>
            <a:ext cx="1149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NETDATA</a:t>
            </a:r>
            <a:endParaRPr lang="ko-KR" alt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5" y="1794880"/>
            <a:ext cx="7859222" cy="383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14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97915" y="286835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7</a:t>
            </a:r>
            <a:endParaRPr lang="ko-KR" alt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489728" y="202892"/>
            <a:ext cx="368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Monitoring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14830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7422661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8583246" y="382461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552" y="218970"/>
            <a:ext cx="756161" cy="756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6190" y="1200259"/>
            <a:ext cx="6840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You say optimization? Get more thing dome with GNU parallel</a:t>
            </a:r>
            <a:endParaRPr lang="ko-KR" alt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81" y="2144822"/>
            <a:ext cx="6211534" cy="34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41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39113" y="2803977"/>
            <a:ext cx="1512000" cy="1512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 smtClean="0"/>
              <a:t>8</a:t>
            </a:r>
            <a:endParaRPr lang="ko-KR" altLang="en-US" sz="9600" b="1" dirty="0"/>
          </a:p>
        </p:txBody>
      </p:sp>
      <p:sp>
        <p:nvSpPr>
          <p:cNvPr id="37" name="Rectangle 36"/>
          <p:cNvSpPr/>
          <p:nvPr/>
        </p:nvSpPr>
        <p:spPr>
          <a:xfrm>
            <a:off x="6769588" y="33581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7877419" y="33581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9038004" y="3358168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09374" y="3206034"/>
            <a:ext cx="3954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File handling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50" y="246222"/>
            <a:ext cx="2340513" cy="2340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554784" y="3360754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44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97915" y="286835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8</a:t>
            </a:r>
            <a:endParaRPr lang="ko-KR" alt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489728" y="202892"/>
            <a:ext cx="368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File handling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14830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7422661" y="38246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8583246" y="382461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441" y="232835"/>
            <a:ext cx="756161" cy="756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1915" y="1476375"/>
            <a:ext cx="7774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Frequently used programs to parse files in Linux – Get familiar with them</a:t>
            </a:r>
            <a:endParaRPr lang="ko-KR" alt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4169" y="2071799"/>
            <a:ext cx="1440300" cy="144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78583" y="4108966"/>
            <a:ext cx="13099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err="1" smtClean="0">
                <a:solidFill>
                  <a:schemeClr val="accent5">
                    <a:lumMod val="50000"/>
                  </a:schemeClr>
                </a:solidFill>
              </a:rPr>
              <a:t>grep</a:t>
            </a:r>
            <a:endParaRPr lang="ko-KR" altLang="en-US" sz="4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16249" y="5607750"/>
            <a:ext cx="33281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err="1" smtClean="0">
                <a:solidFill>
                  <a:srgbClr val="C00000"/>
                </a:solidFill>
              </a:rPr>
              <a:t>Awk</a:t>
            </a:r>
            <a:endParaRPr lang="en-US" altLang="ko-KR" sz="4400" dirty="0" smtClean="0">
              <a:solidFill>
                <a:srgbClr val="C00000"/>
              </a:solidFill>
            </a:endParaRPr>
          </a:p>
          <a:p>
            <a:pPr algn="ctr"/>
            <a:r>
              <a:rPr lang="en-US" altLang="ko-KR" sz="1100" b="1" dirty="0" smtClean="0">
                <a:solidFill>
                  <a:srgbClr val="C00000"/>
                </a:solidFill>
              </a:rPr>
              <a:t>Data processing</a:t>
            </a:r>
          </a:p>
          <a:p>
            <a:pPr algn="ctr"/>
            <a:r>
              <a:rPr lang="en-US" altLang="ko-KR" sz="11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awk</a:t>
            </a:r>
            <a:r>
              <a:rPr lang="en-US" altLang="ko-KR" sz="11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1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'$</a:t>
            </a:r>
            <a:r>
              <a:rPr lang="en-US" altLang="ko-KR" sz="11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== </a:t>
            </a:r>
            <a:r>
              <a:rPr lang="en-US" altLang="ko-KR" sz="11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 </a:t>
            </a:r>
            <a:r>
              <a:rPr lang="en-US" altLang="ko-KR" sz="11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{print $2, $3</a:t>
            </a:r>
            <a:r>
              <a:rPr lang="en-US" altLang="ko-KR" sz="11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}' file </a:t>
            </a:r>
            <a:endParaRPr lang="ko-KR" altLang="en-US" sz="11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05523" y="4018478"/>
            <a:ext cx="418255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err="1" smtClean="0">
                <a:solidFill>
                  <a:srgbClr val="002060"/>
                </a:solidFill>
              </a:rPr>
              <a:t>Sed</a:t>
            </a:r>
            <a:endParaRPr lang="en-US" altLang="ko-KR" sz="4400" dirty="0" smtClean="0">
              <a:solidFill>
                <a:srgbClr val="002060"/>
              </a:solidFill>
            </a:endParaRPr>
          </a:p>
          <a:p>
            <a:pPr algn="ctr"/>
            <a:r>
              <a:rPr lang="en-US" altLang="ko-KR" b="1" dirty="0" smtClean="0">
                <a:solidFill>
                  <a:srgbClr val="002060"/>
                </a:solidFill>
              </a:rPr>
              <a:t>Find &amp; Replace</a:t>
            </a:r>
          </a:p>
          <a:p>
            <a:pPr algn="ctr"/>
            <a:r>
              <a:rPr lang="en-US" altLang="ko-KR" b="1" dirty="0" err="1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sed</a:t>
            </a:r>
            <a:r>
              <a:rPr lang="en-US" altLang="ko-KR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’s/HTU4257.1/chr1/g’ file</a:t>
            </a:r>
            <a:endParaRPr lang="ko-KR" altLang="en-US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413" y="2583750"/>
            <a:ext cx="1512315" cy="151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44012" y="4924816"/>
            <a:ext cx="29022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solidFill>
                  <a:schemeClr val="accent5">
                    <a:lumMod val="50000"/>
                  </a:schemeClr>
                </a:solidFill>
              </a:rPr>
              <a:t>Pattern Matching</a:t>
            </a:r>
            <a:endParaRPr lang="ko-KR" altLang="en-US" b="1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ko-KR" altLang="en-US" b="1" dirty="0">
                <a:solidFill>
                  <a:schemeClr val="accent5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grep </a:t>
            </a:r>
            <a:r>
              <a:rPr lang="ko-KR" altLang="en-US" b="1" dirty="0" smtClean="0">
                <a:solidFill>
                  <a:schemeClr val="accent5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ko-KR" b="1" dirty="0" smtClean="0">
                <a:solidFill>
                  <a:schemeClr val="accent5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mRNA</a:t>
            </a:r>
            <a:r>
              <a:rPr lang="ko-KR" altLang="en-US" b="1" dirty="0" smtClean="0">
                <a:solidFill>
                  <a:schemeClr val="accent5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＂ </a:t>
            </a:r>
            <a:r>
              <a:rPr lang="en-US" altLang="ko-KR" b="1" dirty="0" smtClean="0">
                <a:solidFill>
                  <a:schemeClr val="accent5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endParaRPr lang="ko-KR" altLang="en-US" b="1" dirty="0">
              <a:solidFill>
                <a:schemeClr val="accent5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629" y="2218478"/>
            <a:ext cx="2232465" cy="2232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4169" y="4095750"/>
            <a:ext cx="1512315" cy="1512000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 flipV="1">
            <a:off x="2601050" y="3000375"/>
            <a:ext cx="1490494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5736484" y="2971800"/>
            <a:ext cx="1490494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5400000" flipV="1">
            <a:off x="4692319" y="3856966"/>
            <a:ext cx="5040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4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39113" y="2803977"/>
            <a:ext cx="1512000" cy="1512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 smtClean="0"/>
              <a:t>9</a:t>
            </a:r>
            <a:endParaRPr lang="ko-KR" altLang="en-US" sz="9600" b="1" dirty="0"/>
          </a:p>
        </p:txBody>
      </p:sp>
      <p:sp>
        <p:nvSpPr>
          <p:cNvPr id="37" name="Rectangle 36"/>
          <p:cNvSpPr/>
          <p:nvPr/>
        </p:nvSpPr>
        <p:spPr>
          <a:xfrm>
            <a:off x="6769588" y="33581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7877419" y="33581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9038004" y="3358168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62128" y="3206034"/>
            <a:ext cx="3954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Note taking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554784" y="3360754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693" y="463977"/>
            <a:ext cx="2340513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450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197915" y="286835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9</a:t>
            </a:r>
            <a:endParaRPr lang="ko-KR" alt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204163" y="226949"/>
            <a:ext cx="368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Note taking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230293" y="366382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14"/>
          <p:cNvSpPr/>
          <p:nvPr/>
        </p:nvSpPr>
        <p:spPr>
          <a:xfrm>
            <a:off x="6571761" y="36638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741" y="232835"/>
            <a:ext cx="756161" cy="7560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913229" y="36638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415" y="1348002"/>
            <a:ext cx="1872390" cy="187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50494" y="3406601"/>
            <a:ext cx="2137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/>
              <a:t>Evernote</a:t>
            </a:r>
            <a:endParaRPr lang="ko-KR" altLang="en-US" sz="36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964" y="4203530"/>
            <a:ext cx="1908398" cy="1908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418116" y="6262128"/>
            <a:ext cx="41678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/>
              <a:t>Visual Studio Code</a:t>
            </a:r>
            <a:endParaRPr lang="ko-KR" altLang="en-US" sz="3600" b="1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585" y="1600481"/>
            <a:ext cx="1332278" cy="1332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4779048" y="3406600"/>
            <a:ext cx="16289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err="1" smtClean="0"/>
              <a:t>Github</a:t>
            </a:r>
            <a:endParaRPr lang="ko-KR" altLang="en-US" sz="36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354" y="4293530"/>
            <a:ext cx="1728360" cy="1728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957783" y="6189099"/>
            <a:ext cx="1271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/>
              <a:t>atom</a:t>
            </a:r>
            <a:endParaRPr lang="ko-KR" altLang="en-US" sz="36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573" y="4293530"/>
            <a:ext cx="2752884" cy="2376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122" y="1425765"/>
            <a:ext cx="1542025" cy="1800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6654460" y="3406599"/>
            <a:ext cx="4416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err="1" smtClean="0"/>
              <a:t>Jupyter</a:t>
            </a:r>
            <a:r>
              <a:rPr lang="en-US" altLang="ko-KR" sz="3600" b="1" dirty="0" smtClean="0"/>
              <a:t> Notebook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56022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39113" y="2803977"/>
            <a:ext cx="1512000" cy="1512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 smtClean="0"/>
              <a:t>10</a:t>
            </a:r>
            <a:endParaRPr lang="ko-KR" altLang="en-US" sz="4400" b="1" dirty="0"/>
          </a:p>
        </p:txBody>
      </p:sp>
      <p:sp>
        <p:nvSpPr>
          <p:cNvPr id="37" name="Rectangle 36"/>
          <p:cNvSpPr/>
          <p:nvPr/>
        </p:nvSpPr>
        <p:spPr>
          <a:xfrm>
            <a:off x="6769588" y="33581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7877419" y="3358168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9038004" y="3358168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62128" y="3206034"/>
            <a:ext cx="3954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Be patient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554784" y="3360754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603" y="340653"/>
            <a:ext cx="1944938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4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197915" y="286835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10</a:t>
            </a:r>
            <a:endParaRPr lang="ko-KR" alt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204163" y="226949"/>
            <a:ext cx="368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Be patient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230293" y="366382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14"/>
          <p:cNvSpPr/>
          <p:nvPr/>
        </p:nvSpPr>
        <p:spPr>
          <a:xfrm>
            <a:off x="6571761" y="36638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ectangle 17"/>
          <p:cNvSpPr/>
          <p:nvPr/>
        </p:nvSpPr>
        <p:spPr>
          <a:xfrm>
            <a:off x="7913229" y="366381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845915" y="4461681"/>
            <a:ext cx="860135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No </a:t>
            </a:r>
            <a:r>
              <a:rPr lang="ko-KR" altLang="en-US" sz="6600" b="1" dirty="0" smtClean="0">
                <a:solidFill>
                  <a:schemeClr val="accent2">
                    <a:lumMod val="50000"/>
                  </a:schemeClr>
                </a:solidFill>
              </a:rPr>
              <a:t>빨리빨리</a:t>
            </a:r>
            <a:r>
              <a:rPr lang="en-US" altLang="ko-KR" sz="6600" b="1" dirty="0" smtClean="0">
                <a:solidFill>
                  <a:schemeClr val="accent2">
                    <a:lumMod val="50000"/>
                  </a:schemeClr>
                </a:solidFill>
              </a:rPr>
              <a:t>…</a:t>
            </a:r>
            <a:r>
              <a:rPr lang="ko-KR" altLang="en-US" sz="66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endParaRPr lang="en-US" altLang="ko-KR" sz="6600" b="1" dirty="0" smtClean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altLang="ko-KR" sz="6600" b="1" dirty="0" smtClean="0">
                <a:solidFill>
                  <a:schemeClr val="accent2">
                    <a:lumMod val="50000"/>
                  </a:schemeClr>
                </a:solidFill>
                <a:cs typeface="Arial" panose="020B0604020202020204" pitchFamily="34" charset="0"/>
              </a:rPr>
              <a:t>Be </a:t>
            </a:r>
            <a:r>
              <a:rPr lang="en-US" altLang="ko-KR" sz="6600" b="1" dirty="0">
                <a:solidFill>
                  <a:schemeClr val="accent2">
                    <a:lumMod val="50000"/>
                  </a:schemeClr>
                </a:solidFill>
                <a:cs typeface="Arial" panose="020B0604020202020204" pitchFamily="34" charset="0"/>
              </a:rPr>
              <a:t>Patient </a:t>
            </a:r>
            <a:endParaRPr lang="ko-KR" altLang="en-US" sz="66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895" y="210024"/>
            <a:ext cx="628370" cy="756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239" y="1584541"/>
            <a:ext cx="3717307" cy="20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13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491477" y="366381"/>
            <a:ext cx="9080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Bonus | Make a reference genome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01" y="1202250"/>
            <a:ext cx="864180" cy="864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36" y="2689934"/>
            <a:ext cx="1575509" cy="20520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rot="5400000" flipV="1">
            <a:off x="891190" y="2409250"/>
            <a:ext cx="432000" cy="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83039" y="2193250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DNA</a:t>
            </a:r>
            <a:endParaRPr lang="ko-KR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428292" y="2193250"/>
            <a:ext cx="6030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RNA</a:t>
            </a:r>
            <a:endParaRPr lang="ko-KR" altLang="en-US" dirty="0"/>
          </a:p>
        </p:txBody>
      </p:sp>
      <p:cxnSp>
        <p:nvCxnSpPr>
          <p:cNvPr id="9" name="Straight Connector 8"/>
          <p:cNvCxnSpPr/>
          <p:nvPr/>
        </p:nvCxnSpPr>
        <p:spPr>
          <a:xfrm rot="5400000" flipV="1">
            <a:off x="869930" y="5038150"/>
            <a:ext cx="432000" cy="0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085930" y="5254150"/>
            <a:ext cx="814080" cy="0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900010" y="1556238"/>
            <a:ext cx="0" cy="3697912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1900010" y="1556238"/>
            <a:ext cx="363130" cy="0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Snip Single Corner Rectangle 17"/>
          <p:cNvSpPr/>
          <p:nvPr/>
        </p:nvSpPr>
        <p:spPr>
          <a:xfrm>
            <a:off x="2348860" y="1293348"/>
            <a:ext cx="1689829" cy="525780"/>
          </a:xfrm>
          <a:prstGeom prst="snip1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/>
              <a:t>Genome assembly</a:t>
            </a:r>
            <a:endParaRPr lang="ko-KR" altLang="en-US" sz="1400" b="1" dirty="0"/>
          </a:p>
        </p:txBody>
      </p:sp>
      <p:sp>
        <p:nvSpPr>
          <p:cNvPr id="19" name="Snip Single Corner Rectangle 18"/>
          <p:cNvSpPr/>
          <p:nvPr/>
        </p:nvSpPr>
        <p:spPr>
          <a:xfrm>
            <a:off x="4634860" y="1291296"/>
            <a:ext cx="1689829" cy="525780"/>
          </a:xfrm>
          <a:prstGeom prst="snip1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/>
              <a:t>Genome annotation</a:t>
            </a:r>
            <a:endParaRPr lang="ko-KR" altLang="en-US" sz="1400" b="1" dirty="0"/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4114889" y="1557274"/>
            <a:ext cx="432000" cy="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69"/>
          <a:stretch/>
        </p:blipFill>
        <p:spPr>
          <a:xfrm>
            <a:off x="2332713" y="2238382"/>
            <a:ext cx="3013987" cy="2955104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6441134" y="2109098"/>
            <a:ext cx="763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GWAS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508517" y="2151336"/>
            <a:ext cx="2669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POPULATION GENOMICS</a:t>
            </a:r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7173900" y="1202250"/>
            <a:ext cx="1575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QTL MAPPING</a:t>
            </a:r>
            <a:endParaRPr lang="ko-KR" altLang="en-US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8459" y="3015946"/>
            <a:ext cx="3903122" cy="1951561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7799648" y="1672389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Rectangle 31"/>
          <p:cNvSpPr/>
          <p:nvPr/>
        </p:nvSpPr>
        <p:spPr>
          <a:xfrm>
            <a:off x="6661097" y="2493103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Rectangle 32"/>
          <p:cNvSpPr/>
          <p:nvPr/>
        </p:nvSpPr>
        <p:spPr>
          <a:xfrm>
            <a:off x="8587396" y="252793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54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95292" y="2705153"/>
            <a:ext cx="1512000" cy="1512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 smtClean="0"/>
              <a:t>1</a:t>
            </a:r>
            <a:endParaRPr lang="ko-KR" altLang="en-US" sz="96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2766947" y="3206453"/>
            <a:ext cx="32294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Terminology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422" y="520700"/>
            <a:ext cx="2184918" cy="218445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075485" y="3367453"/>
            <a:ext cx="1380392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Rectangle 36"/>
          <p:cNvSpPr/>
          <p:nvPr/>
        </p:nvSpPr>
        <p:spPr>
          <a:xfrm>
            <a:off x="7614138" y="3367453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8721969" y="3367453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023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491476" y="366381"/>
            <a:ext cx="5232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Bonus </a:t>
            </a:r>
            <a:r>
              <a:rPr lang="en-US" altLang="ko-KR" sz="4000" b="1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| Application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01" y="1202250"/>
            <a:ext cx="864180" cy="864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36" y="2689934"/>
            <a:ext cx="1575509" cy="20520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rot="5400000" flipV="1">
            <a:off x="872401" y="2473934"/>
            <a:ext cx="432000" cy="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78939" y="2289268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DNA</a:t>
            </a:r>
            <a:endParaRPr lang="ko-KR" alt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781" y="1202250"/>
            <a:ext cx="864180" cy="864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713" y="1202250"/>
            <a:ext cx="864180" cy="864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645" y="1202250"/>
            <a:ext cx="864180" cy="864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254" y="1213843"/>
            <a:ext cx="864180" cy="864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881" y="1224292"/>
            <a:ext cx="864180" cy="8640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937" y="1224292"/>
            <a:ext cx="864180" cy="864000"/>
          </a:xfrm>
          <a:prstGeom prst="rect">
            <a:avLst/>
          </a:prstGeom>
        </p:spPr>
      </p:pic>
      <p:cxnSp>
        <p:nvCxnSpPr>
          <p:cNvPr id="25" name="Straight Connector 24"/>
          <p:cNvCxnSpPr/>
          <p:nvPr/>
        </p:nvCxnSpPr>
        <p:spPr>
          <a:xfrm flipV="1">
            <a:off x="899160" y="2217420"/>
            <a:ext cx="5684520" cy="15240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5400000" flipV="1">
            <a:off x="886690" y="4957934"/>
            <a:ext cx="432000" cy="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Snip Single Corner Rectangle 27"/>
          <p:cNvSpPr/>
          <p:nvPr/>
        </p:nvSpPr>
        <p:spPr>
          <a:xfrm>
            <a:off x="642884" y="5222114"/>
            <a:ext cx="1689829" cy="525780"/>
          </a:xfrm>
          <a:prstGeom prst="snip1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/>
              <a:t>NGS Sequence data</a:t>
            </a:r>
            <a:endParaRPr lang="ko-KR" altLang="en-US" sz="1400" b="1" dirty="0"/>
          </a:p>
        </p:txBody>
      </p:sp>
      <p:sp>
        <p:nvSpPr>
          <p:cNvPr id="29" name="Snip Single Corner Rectangle 28"/>
          <p:cNvSpPr/>
          <p:nvPr/>
        </p:nvSpPr>
        <p:spPr>
          <a:xfrm>
            <a:off x="642883" y="6268154"/>
            <a:ext cx="1689829" cy="525780"/>
          </a:xfrm>
          <a:prstGeom prst="snip1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/>
              <a:t>QC &amp; Trimming</a:t>
            </a:r>
          </a:p>
          <a:p>
            <a:pPr algn="ctr"/>
            <a:r>
              <a:rPr lang="en-US" altLang="ko-KR" sz="1400" b="1" dirty="0" smtClean="0"/>
              <a:t>[</a:t>
            </a:r>
            <a:r>
              <a:rPr lang="en-US" altLang="ko-KR" sz="1400" b="1" dirty="0" err="1" smtClean="0"/>
              <a:t>Trimmomatic</a:t>
            </a:r>
            <a:r>
              <a:rPr lang="en-US" altLang="ko-KR" sz="1400" b="1" dirty="0" smtClean="0"/>
              <a:t>]</a:t>
            </a:r>
            <a:endParaRPr lang="ko-KR" altLang="en-US" sz="1400" b="1" dirty="0"/>
          </a:p>
        </p:txBody>
      </p:sp>
      <p:cxnSp>
        <p:nvCxnSpPr>
          <p:cNvPr id="30" name="Straight Connector 29"/>
          <p:cNvCxnSpPr/>
          <p:nvPr/>
        </p:nvCxnSpPr>
        <p:spPr>
          <a:xfrm flipV="1">
            <a:off x="2467064" y="6583995"/>
            <a:ext cx="432000" cy="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rot="5400000" flipV="1">
            <a:off x="889241" y="6011519"/>
            <a:ext cx="432000" cy="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Snip Single Corner Rectangle 31"/>
          <p:cNvSpPr/>
          <p:nvPr/>
        </p:nvSpPr>
        <p:spPr>
          <a:xfrm>
            <a:off x="3033416" y="6268154"/>
            <a:ext cx="1689829" cy="525780"/>
          </a:xfrm>
          <a:prstGeom prst="snip1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/>
              <a:t>Mapping </a:t>
            </a:r>
          </a:p>
          <a:p>
            <a:pPr algn="ctr"/>
            <a:r>
              <a:rPr lang="en-US" altLang="ko-KR" sz="1400" b="1" dirty="0" smtClean="0"/>
              <a:t>[BWA, </a:t>
            </a:r>
            <a:r>
              <a:rPr lang="en-US" altLang="ko-KR" sz="1400" b="1" dirty="0" err="1" smtClean="0"/>
              <a:t>Samtools</a:t>
            </a:r>
            <a:r>
              <a:rPr lang="en-US" altLang="ko-KR" sz="1400" b="1" dirty="0" smtClean="0"/>
              <a:t>]</a:t>
            </a:r>
            <a:endParaRPr lang="ko-KR" altLang="en-US" sz="1400" b="1" dirty="0"/>
          </a:p>
        </p:txBody>
      </p:sp>
      <p:sp>
        <p:nvSpPr>
          <p:cNvPr id="33" name="Snip Single Corner Rectangle 32"/>
          <p:cNvSpPr/>
          <p:nvPr/>
        </p:nvSpPr>
        <p:spPr>
          <a:xfrm>
            <a:off x="3036385" y="5222114"/>
            <a:ext cx="1689829" cy="525780"/>
          </a:xfrm>
          <a:prstGeom prst="snip1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/>
              <a:t>Duplicate </a:t>
            </a:r>
          </a:p>
          <a:p>
            <a:pPr algn="ctr"/>
            <a:r>
              <a:rPr lang="en-US" altLang="ko-KR" sz="1400" b="1" dirty="0" smtClean="0"/>
              <a:t>[Picard]</a:t>
            </a:r>
            <a:endParaRPr lang="ko-KR" altLang="en-US" sz="1400" b="1" dirty="0"/>
          </a:p>
        </p:txBody>
      </p:sp>
      <p:sp>
        <p:nvSpPr>
          <p:cNvPr id="34" name="Snip Single Corner Rectangle 33"/>
          <p:cNvSpPr/>
          <p:nvPr/>
        </p:nvSpPr>
        <p:spPr>
          <a:xfrm>
            <a:off x="3033416" y="4145437"/>
            <a:ext cx="1689829" cy="525780"/>
          </a:xfrm>
          <a:prstGeom prst="snip1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/>
              <a:t>SNP Calling </a:t>
            </a:r>
          </a:p>
          <a:p>
            <a:pPr algn="ctr"/>
            <a:r>
              <a:rPr lang="en-US" altLang="ko-KR" sz="1400" b="1" dirty="0" smtClean="0"/>
              <a:t>[</a:t>
            </a:r>
            <a:r>
              <a:rPr lang="en-US" altLang="ko-KR" sz="1400" b="1" dirty="0" err="1" smtClean="0"/>
              <a:t>GATK,bcftools</a:t>
            </a:r>
            <a:r>
              <a:rPr lang="en-US" altLang="ko-KR" sz="1400" b="1" dirty="0" smtClean="0"/>
              <a:t>]</a:t>
            </a:r>
            <a:endParaRPr lang="ko-KR" altLang="en-US" sz="1400" b="1" dirty="0"/>
          </a:p>
        </p:txBody>
      </p:sp>
      <p:sp>
        <p:nvSpPr>
          <p:cNvPr id="35" name="Snip Single Corner Rectangle 34"/>
          <p:cNvSpPr/>
          <p:nvPr/>
        </p:nvSpPr>
        <p:spPr>
          <a:xfrm>
            <a:off x="3033415" y="3096637"/>
            <a:ext cx="1689829" cy="525780"/>
          </a:xfrm>
          <a:prstGeom prst="snip1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/>
              <a:t>SNP Calling </a:t>
            </a:r>
          </a:p>
          <a:p>
            <a:pPr algn="ctr"/>
            <a:r>
              <a:rPr lang="en-US" altLang="ko-KR" sz="1400" b="1" dirty="0" smtClean="0"/>
              <a:t>[</a:t>
            </a:r>
            <a:r>
              <a:rPr lang="en-US" altLang="ko-KR" sz="1400" b="1" dirty="0" err="1" smtClean="0"/>
              <a:t>GATK,bcftools</a:t>
            </a:r>
            <a:r>
              <a:rPr lang="en-US" altLang="ko-KR" sz="1400" b="1" dirty="0" smtClean="0"/>
              <a:t>]</a:t>
            </a:r>
            <a:endParaRPr lang="ko-KR" altLang="en-US" sz="1400" b="1" dirty="0"/>
          </a:p>
        </p:txBody>
      </p:sp>
      <p:sp>
        <p:nvSpPr>
          <p:cNvPr id="36" name="Snip Single Corner Rectangle 35"/>
          <p:cNvSpPr/>
          <p:nvPr/>
        </p:nvSpPr>
        <p:spPr>
          <a:xfrm>
            <a:off x="5332838" y="4145437"/>
            <a:ext cx="1689829" cy="525780"/>
          </a:xfrm>
          <a:prstGeom prst="snip1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/>
              <a:t>Gene Info</a:t>
            </a:r>
          </a:p>
          <a:p>
            <a:pPr algn="ctr"/>
            <a:r>
              <a:rPr lang="en-US" altLang="ko-KR" sz="1400" b="1" dirty="0" smtClean="0"/>
              <a:t>[</a:t>
            </a:r>
            <a:r>
              <a:rPr lang="en-US" altLang="ko-KR" sz="1400" b="1" dirty="0" err="1" smtClean="0"/>
              <a:t>SnpEff</a:t>
            </a:r>
            <a:r>
              <a:rPr lang="en-US" altLang="ko-KR" sz="1400" b="1" dirty="0" smtClean="0"/>
              <a:t>]</a:t>
            </a:r>
            <a:endParaRPr lang="ko-KR" altLang="en-US" sz="1400" b="1" dirty="0"/>
          </a:p>
        </p:txBody>
      </p:sp>
      <p:cxnSp>
        <p:nvCxnSpPr>
          <p:cNvPr id="38" name="Straight Connector 37"/>
          <p:cNvCxnSpPr/>
          <p:nvPr/>
        </p:nvCxnSpPr>
        <p:spPr>
          <a:xfrm rot="10800000" flipV="1">
            <a:off x="4812041" y="4408327"/>
            <a:ext cx="432000" cy="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16200000" flipV="1">
            <a:off x="3662329" y="6011519"/>
            <a:ext cx="432000" cy="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rot="16200000" flipV="1">
            <a:off x="3662329" y="4957934"/>
            <a:ext cx="432000" cy="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rot="16200000" flipV="1">
            <a:off x="3662329" y="3886139"/>
            <a:ext cx="432000" cy="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4812040" y="3135827"/>
            <a:ext cx="57872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00B050"/>
                </a:solidFill>
              </a:rPr>
              <a:t>E.g.: https</a:t>
            </a:r>
            <a:r>
              <a:rPr lang="en-US" altLang="ko-KR" dirty="0">
                <a:solidFill>
                  <a:srgbClr val="00B050"/>
                </a:solidFill>
              </a:rPr>
              <a:t>://github.com/josieparis/gatk-snp-calling</a:t>
            </a:r>
            <a:r>
              <a:rPr lang="en-US" altLang="ko-KR" dirty="0" smtClean="0">
                <a:solidFill>
                  <a:srgbClr val="00B050"/>
                </a:solidFill>
              </a:rPr>
              <a:t>/</a:t>
            </a:r>
            <a:endParaRPr lang="ko-KR" alt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5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88275" y="424438"/>
            <a:ext cx="58948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Acknowledgments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88275" y="1306063"/>
            <a:ext cx="8998859" cy="166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 dirty="0"/>
              <a:t>Brandies PA, Hogg CJ (2021) Ten simple rules for getting started with command-line bioinformatics. </a:t>
            </a:r>
            <a:r>
              <a:rPr lang="en-US" altLang="ko-KR" b="1" dirty="0" err="1"/>
              <a:t>PLoS</a:t>
            </a:r>
            <a:r>
              <a:rPr lang="en-US" altLang="ko-KR" b="1" dirty="0"/>
              <a:t> </a:t>
            </a:r>
            <a:r>
              <a:rPr lang="en-US" altLang="ko-KR" b="1" dirty="0" err="1"/>
              <a:t>Comput</a:t>
            </a:r>
            <a:r>
              <a:rPr lang="en-US" altLang="ko-KR" b="1" dirty="0"/>
              <a:t> </a:t>
            </a:r>
            <a:r>
              <a:rPr lang="en-US" altLang="ko-KR" b="1" dirty="0" err="1"/>
              <a:t>Biol</a:t>
            </a:r>
            <a:r>
              <a:rPr lang="en-US" altLang="ko-KR" b="1" dirty="0"/>
              <a:t> 17(2): e1008645. https://doi.org/10.1371/journal.pcbi.1008645</a:t>
            </a:r>
            <a:endParaRPr lang="en-US" altLang="ko-KR" b="1" i="0" dirty="0">
              <a:effectLst/>
              <a:latin typeface="Helvetica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38731" y="4466667"/>
            <a:ext cx="4160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감사함니다</a:t>
            </a:r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37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22845" y="123919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1</a:t>
            </a:r>
            <a:endParaRPr lang="ko-KR" altLang="en-US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2283370" y="93976"/>
            <a:ext cx="32294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Terminology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66" y="93976"/>
            <a:ext cx="756161" cy="756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591908" y="254976"/>
            <a:ext cx="1380392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Rectangle 36"/>
          <p:cNvSpPr/>
          <p:nvPr/>
        </p:nvSpPr>
        <p:spPr>
          <a:xfrm>
            <a:off x="7130561" y="254976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1582615" y="254976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5143501" y="165588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6282104" y="435643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Rectangle 9"/>
          <p:cNvSpPr/>
          <p:nvPr/>
        </p:nvSpPr>
        <p:spPr>
          <a:xfrm>
            <a:off x="1779127" y="468043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Rectangle 10"/>
          <p:cNvSpPr/>
          <p:nvPr/>
        </p:nvSpPr>
        <p:spPr>
          <a:xfrm>
            <a:off x="7918131" y="2701659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/>
        </p:nvSpPr>
        <p:spPr>
          <a:xfrm>
            <a:off x="4152899" y="315936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/>
        </p:nvSpPr>
        <p:spPr>
          <a:xfrm>
            <a:off x="8238392" y="254976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401046" y="1979884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RAM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580510" y="4171771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CPU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812197" y="2689102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THREAD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941402" y="3896579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PIPELINE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779407" y="216455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HPC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708478" y="1193773"/>
            <a:ext cx="1194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WALLTIME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380854" y="3921612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EXECUTABLE</a:t>
            </a:r>
            <a:endParaRPr lang="ko-KR" altLang="en-US" dirty="0"/>
          </a:p>
        </p:txBody>
      </p:sp>
      <p:sp>
        <p:nvSpPr>
          <p:cNvPr id="21" name="Rectangle 20"/>
          <p:cNvSpPr/>
          <p:nvPr/>
        </p:nvSpPr>
        <p:spPr>
          <a:xfrm>
            <a:off x="8951587" y="4379103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ectangle 21"/>
          <p:cNvSpPr/>
          <p:nvPr/>
        </p:nvSpPr>
        <p:spPr>
          <a:xfrm>
            <a:off x="3990899" y="555329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3812197" y="5128364"/>
            <a:ext cx="686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PATH</a:t>
            </a:r>
            <a:endParaRPr lang="ko-KR" altLang="en-US" dirty="0"/>
          </a:p>
        </p:txBody>
      </p:sp>
      <p:sp>
        <p:nvSpPr>
          <p:cNvPr id="24" name="Rectangle 23"/>
          <p:cNvSpPr/>
          <p:nvPr/>
        </p:nvSpPr>
        <p:spPr>
          <a:xfrm>
            <a:off x="6698147" y="6035022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6207507" y="5553298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DEPENDENCY</a:t>
            </a:r>
            <a:endParaRPr lang="ko-KR" altLang="en-US" dirty="0"/>
          </a:p>
        </p:txBody>
      </p:sp>
      <p:sp>
        <p:nvSpPr>
          <p:cNvPr id="26" name="Rectangle 25"/>
          <p:cNvSpPr/>
          <p:nvPr/>
        </p:nvSpPr>
        <p:spPr>
          <a:xfrm>
            <a:off x="1103332" y="631422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612692" y="5832497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DEPENDENCY</a:t>
            </a:r>
            <a:endParaRPr lang="ko-KR" altLang="en-US" dirty="0"/>
          </a:p>
        </p:txBody>
      </p:sp>
      <p:sp>
        <p:nvSpPr>
          <p:cNvPr id="29" name="Rectangle 28"/>
          <p:cNvSpPr/>
          <p:nvPr/>
        </p:nvSpPr>
        <p:spPr>
          <a:xfrm>
            <a:off x="3137901" y="1840550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2647261" y="1358826"/>
            <a:ext cx="1343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CONTAINER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884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22845" y="123919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1</a:t>
            </a:r>
            <a:endParaRPr lang="ko-KR" altLang="en-US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2283370" y="93976"/>
            <a:ext cx="32294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Terminology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66" y="93976"/>
            <a:ext cx="756161" cy="756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591908" y="254976"/>
            <a:ext cx="1380392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Rectangle 36"/>
          <p:cNvSpPr/>
          <p:nvPr/>
        </p:nvSpPr>
        <p:spPr>
          <a:xfrm>
            <a:off x="7130561" y="254976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1926623" y="181788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3591295" y="181788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009293" y="244015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Rectangle 9"/>
          <p:cNvSpPr/>
          <p:nvPr/>
        </p:nvSpPr>
        <p:spPr>
          <a:xfrm>
            <a:off x="1926623" y="244015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Rectangle 10"/>
          <p:cNvSpPr/>
          <p:nvPr/>
        </p:nvSpPr>
        <p:spPr>
          <a:xfrm>
            <a:off x="3591295" y="244015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/>
        </p:nvSpPr>
        <p:spPr>
          <a:xfrm>
            <a:off x="2964318" y="181788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/>
        </p:nvSpPr>
        <p:spPr>
          <a:xfrm>
            <a:off x="8238392" y="254976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Rectangle 20"/>
          <p:cNvSpPr/>
          <p:nvPr/>
        </p:nvSpPr>
        <p:spPr>
          <a:xfrm>
            <a:off x="3009293" y="308070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ectangle 21"/>
          <p:cNvSpPr/>
          <p:nvPr/>
        </p:nvSpPr>
        <p:spPr>
          <a:xfrm>
            <a:off x="2467958" y="244015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Rectangle 23"/>
          <p:cNvSpPr/>
          <p:nvPr/>
        </p:nvSpPr>
        <p:spPr>
          <a:xfrm>
            <a:off x="2467958" y="308070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Rectangle 25"/>
          <p:cNvSpPr/>
          <p:nvPr/>
        </p:nvSpPr>
        <p:spPr>
          <a:xfrm>
            <a:off x="1906080" y="308070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Rectangle 28"/>
          <p:cNvSpPr/>
          <p:nvPr/>
        </p:nvSpPr>
        <p:spPr>
          <a:xfrm>
            <a:off x="2444481" y="181788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Rectangle 30"/>
          <p:cNvSpPr/>
          <p:nvPr/>
        </p:nvSpPr>
        <p:spPr>
          <a:xfrm>
            <a:off x="3590313" y="308070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Rectangle 31"/>
          <p:cNvSpPr/>
          <p:nvPr/>
        </p:nvSpPr>
        <p:spPr>
          <a:xfrm>
            <a:off x="5668287" y="181788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Rectangle 32"/>
          <p:cNvSpPr/>
          <p:nvPr/>
        </p:nvSpPr>
        <p:spPr>
          <a:xfrm>
            <a:off x="7332959" y="181788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Rectangle 33"/>
          <p:cNvSpPr/>
          <p:nvPr/>
        </p:nvSpPr>
        <p:spPr>
          <a:xfrm>
            <a:off x="6750957" y="244015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Rectangle 34"/>
          <p:cNvSpPr/>
          <p:nvPr/>
        </p:nvSpPr>
        <p:spPr>
          <a:xfrm>
            <a:off x="5668287" y="244015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Rectangle 35"/>
          <p:cNvSpPr/>
          <p:nvPr/>
        </p:nvSpPr>
        <p:spPr>
          <a:xfrm>
            <a:off x="7332959" y="244015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Rectangle 37"/>
          <p:cNvSpPr/>
          <p:nvPr/>
        </p:nvSpPr>
        <p:spPr>
          <a:xfrm>
            <a:off x="6705982" y="181788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Rectangle 39"/>
          <p:cNvSpPr/>
          <p:nvPr/>
        </p:nvSpPr>
        <p:spPr>
          <a:xfrm>
            <a:off x="6750957" y="308070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Rectangle 40"/>
          <p:cNvSpPr/>
          <p:nvPr/>
        </p:nvSpPr>
        <p:spPr>
          <a:xfrm>
            <a:off x="6209622" y="244015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Rectangle 41"/>
          <p:cNvSpPr/>
          <p:nvPr/>
        </p:nvSpPr>
        <p:spPr>
          <a:xfrm>
            <a:off x="6209622" y="308070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ounded Rectangle 3"/>
          <p:cNvSpPr/>
          <p:nvPr/>
        </p:nvSpPr>
        <p:spPr>
          <a:xfrm>
            <a:off x="1499031" y="1468464"/>
            <a:ext cx="2822330" cy="5249007"/>
          </a:xfrm>
          <a:prstGeom prst="roundRect">
            <a:avLst/>
          </a:prstGeom>
          <a:noFill/>
          <a:ln w="5715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Rectangle 42"/>
          <p:cNvSpPr/>
          <p:nvPr/>
        </p:nvSpPr>
        <p:spPr>
          <a:xfrm>
            <a:off x="5647744" y="308070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Rectangle 43"/>
          <p:cNvSpPr/>
          <p:nvPr/>
        </p:nvSpPr>
        <p:spPr>
          <a:xfrm>
            <a:off x="6186145" y="181788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Rectangle 44"/>
          <p:cNvSpPr/>
          <p:nvPr/>
        </p:nvSpPr>
        <p:spPr>
          <a:xfrm>
            <a:off x="7331977" y="308070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Rectangle 45"/>
          <p:cNvSpPr/>
          <p:nvPr/>
        </p:nvSpPr>
        <p:spPr>
          <a:xfrm>
            <a:off x="1927631" y="393096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Rectangle 46"/>
          <p:cNvSpPr/>
          <p:nvPr/>
        </p:nvSpPr>
        <p:spPr>
          <a:xfrm>
            <a:off x="3592303" y="393096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Rectangle 47"/>
          <p:cNvSpPr/>
          <p:nvPr/>
        </p:nvSpPr>
        <p:spPr>
          <a:xfrm>
            <a:off x="3010301" y="455324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Rectangle 48"/>
          <p:cNvSpPr/>
          <p:nvPr/>
        </p:nvSpPr>
        <p:spPr>
          <a:xfrm>
            <a:off x="1927631" y="455324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Rectangle 49"/>
          <p:cNvSpPr/>
          <p:nvPr/>
        </p:nvSpPr>
        <p:spPr>
          <a:xfrm>
            <a:off x="3592303" y="455324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Rectangle 50"/>
          <p:cNvSpPr/>
          <p:nvPr/>
        </p:nvSpPr>
        <p:spPr>
          <a:xfrm>
            <a:off x="2965326" y="393096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Rectangle 52"/>
          <p:cNvSpPr/>
          <p:nvPr/>
        </p:nvSpPr>
        <p:spPr>
          <a:xfrm>
            <a:off x="3010301" y="519378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Rectangle 53"/>
          <p:cNvSpPr/>
          <p:nvPr/>
        </p:nvSpPr>
        <p:spPr>
          <a:xfrm>
            <a:off x="2468966" y="455324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Rectangle 54"/>
          <p:cNvSpPr/>
          <p:nvPr/>
        </p:nvSpPr>
        <p:spPr>
          <a:xfrm>
            <a:off x="2468966" y="519378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Rectangle 55"/>
          <p:cNvSpPr/>
          <p:nvPr/>
        </p:nvSpPr>
        <p:spPr>
          <a:xfrm>
            <a:off x="1907088" y="519378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Rectangle 56"/>
          <p:cNvSpPr/>
          <p:nvPr/>
        </p:nvSpPr>
        <p:spPr>
          <a:xfrm>
            <a:off x="2445489" y="393096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Rectangle 57"/>
          <p:cNvSpPr/>
          <p:nvPr/>
        </p:nvSpPr>
        <p:spPr>
          <a:xfrm>
            <a:off x="3591321" y="519378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Rectangle 58"/>
          <p:cNvSpPr/>
          <p:nvPr/>
        </p:nvSpPr>
        <p:spPr>
          <a:xfrm>
            <a:off x="5668287" y="393096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Rectangle 59"/>
          <p:cNvSpPr/>
          <p:nvPr/>
        </p:nvSpPr>
        <p:spPr>
          <a:xfrm>
            <a:off x="7332959" y="393096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Rectangle 60"/>
          <p:cNvSpPr/>
          <p:nvPr/>
        </p:nvSpPr>
        <p:spPr>
          <a:xfrm>
            <a:off x="6750957" y="455324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Rectangle 61"/>
          <p:cNvSpPr/>
          <p:nvPr/>
        </p:nvSpPr>
        <p:spPr>
          <a:xfrm>
            <a:off x="5668287" y="455324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Rectangle 62"/>
          <p:cNvSpPr/>
          <p:nvPr/>
        </p:nvSpPr>
        <p:spPr>
          <a:xfrm>
            <a:off x="7332959" y="455324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Rectangle 63"/>
          <p:cNvSpPr/>
          <p:nvPr/>
        </p:nvSpPr>
        <p:spPr>
          <a:xfrm>
            <a:off x="6705982" y="393096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Rectangle 64"/>
          <p:cNvSpPr/>
          <p:nvPr/>
        </p:nvSpPr>
        <p:spPr>
          <a:xfrm>
            <a:off x="6750957" y="519378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Rectangle 65"/>
          <p:cNvSpPr/>
          <p:nvPr/>
        </p:nvSpPr>
        <p:spPr>
          <a:xfrm>
            <a:off x="6209622" y="455324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Rectangle 66"/>
          <p:cNvSpPr/>
          <p:nvPr/>
        </p:nvSpPr>
        <p:spPr>
          <a:xfrm>
            <a:off x="6209622" y="519378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Rectangle 67"/>
          <p:cNvSpPr/>
          <p:nvPr/>
        </p:nvSpPr>
        <p:spPr>
          <a:xfrm>
            <a:off x="5647744" y="519378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Rectangle 68"/>
          <p:cNvSpPr/>
          <p:nvPr/>
        </p:nvSpPr>
        <p:spPr>
          <a:xfrm>
            <a:off x="6186145" y="393096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Rectangle 69"/>
          <p:cNvSpPr/>
          <p:nvPr/>
        </p:nvSpPr>
        <p:spPr>
          <a:xfrm>
            <a:off x="7331977" y="519378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Rectangle 70"/>
          <p:cNvSpPr/>
          <p:nvPr/>
        </p:nvSpPr>
        <p:spPr>
          <a:xfrm>
            <a:off x="1906080" y="5893262"/>
            <a:ext cx="2008233" cy="56333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128 GB</a:t>
            </a:r>
            <a:endParaRPr lang="ko-KR" altLang="en-US" dirty="0"/>
          </a:p>
        </p:txBody>
      </p:sp>
      <p:sp>
        <p:nvSpPr>
          <p:cNvPr id="72" name="Rectangle 71"/>
          <p:cNvSpPr/>
          <p:nvPr/>
        </p:nvSpPr>
        <p:spPr>
          <a:xfrm>
            <a:off x="5647744" y="5854645"/>
            <a:ext cx="2008233" cy="56333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512 GB</a:t>
            </a:r>
            <a:endParaRPr lang="ko-KR" altLang="en-US" dirty="0"/>
          </a:p>
        </p:txBody>
      </p:sp>
      <p:sp>
        <p:nvSpPr>
          <p:cNvPr id="73" name="Rounded Rectangle 72"/>
          <p:cNvSpPr/>
          <p:nvPr/>
        </p:nvSpPr>
        <p:spPr>
          <a:xfrm>
            <a:off x="5240695" y="1401056"/>
            <a:ext cx="2822330" cy="5249007"/>
          </a:xfrm>
          <a:prstGeom prst="roundRect">
            <a:avLst/>
          </a:prstGeom>
          <a:noFill/>
          <a:ln w="5715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7699939" y="6136314"/>
            <a:ext cx="101323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H="1">
            <a:off x="7731773" y="2602157"/>
            <a:ext cx="101323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>
            <a:off x="8174724" y="4072321"/>
            <a:ext cx="101323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8757139" y="5951648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RAM</a:t>
            </a:r>
            <a:endParaRPr lang="ko-KR" altLang="en-US" dirty="0"/>
          </a:p>
        </p:txBody>
      </p:sp>
      <p:sp>
        <p:nvSpPr>
          <p:cNvPr id="79" name="TextBox 78"/>
          <p:cNvSpPr txBox="1"/>
          <p:nvPr/>
        </p:nvSpPr>
        <p:spPr>
          <a:xfrm>
            <a:off x="8828139" y="2417491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CPU/CORE</a:t>
            </a:r>
            <a:endParaRPr lang="ko-KR" alt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9299661" y="3885636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NODE</a:t>
            </a:r>
            <a:endParaRPr lang="ko-KR" alt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2169832" y="984315"/>
            <a:ext cx="1244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STANDARD</a:t>
            </a:r>
            <a:endParaRPr lang="ko-KR" alt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5882038" y="938547"/>
            <a:ext cx="164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HIGH-MEMORY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716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22845" y="123919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1</a:t>
            </a:r>
            <a:endParaRPr lang="ko-KR" altLang="en-US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2283370" y="93976"/>
            <a:ext cx="32294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Terminology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66" y="93976"/>
            <a:ext cx="756161" cy="756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591908" y="254976"/>
            <a:ext cx="1380392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Rectangle 36"/>
          <p:cNvSpPr/>
          <p:nvPr/>
        </p:nvSpPr>
        <p:spPr>
          <a:xfrm>
            <a:off x="7130561" y="254976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/>
        </p:nvSpPr>
        <p:spPr>
          <a:xfrm>
            <a:off x="8238392" y="254976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Rectangle 31"/>
          <p:cNvSpPr/>
          <p:nvPr/>
        </p:nvSpPr>
        <p:spPr>
          <a:xfrm>
            <a:off x="3854889" y="1737407"/>
            <a:ext cx="324000" cy="32400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Rectangle 32"/>
          <p:cNvSpPr/>
          <p:nvPr/>
        </p:nvSpPr>
        <p:spPr>
          <a:xfrm>
            <a:off x="5519561" y="173740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Rectangle 33"/>
          <p:cNvSpPr/>
          <p:nvPr/>
        </p:nvSpPr>
        <p:spPr>
          <a:xfrm>
            <a:off x="4937559" y="2359680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Rectangle 34"/>
          <p:cNvSpPr/>
          <p:nvPr/>
        </p:nvSpPr>
        <p:spPr>
          <a:xfrm>
            <a:off x="3854889" y="2359680"/>
            <a:ext cx="324000" cy="32400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Rectangle 35"/>
          <p:cNvSpPr/>
          <p:nvPr/>
        </p:nvSpPr>
        <p:spPr>
          <a:xfrm>
            <a:off x="5519561" y="2359680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Rectangle 37"/>
          <p:cNvSpPr/>
          <p:nvPr/>
        </p:nvSpPr>
        <p:spPr>
          <a:xfrm>
            <a:off x="4892584" y="173740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Rectangle 39"/>
          <p:cNvSpPr/>
          <p:nvPr/>
        </p:nvSpPr>
        <p:spPr>
          <a:xfrm>
            <a:off x="4937559" y="300022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Rectangle 40"/>
          <p:cNvSpPr/>
          <p:nvPr/>
        </p:nvSpPr>
        <p:spPr>
          <a:xfrm>
            <a:off x="4396224" y="2359680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Rectangle 41"/>
          <p:cNvSpPr/>
          <p:nvPr/>
        </p:nvSpPr>
        <p:spPr>
          <a:xfrm>
            <a:off x="4396224" y="300022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Rectangle 42"/>
          <p:cNvSpPr/>
          <p:nvPr/>
        </p:nvSpPr>
        <p:spPr>
          <a:xfrm>
            <a:off x="3834346" y="3000224"/>
            <a:ext cx="324000" cy="32400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Rectangle 43"/>
          <p:cNvSpPr/>
          <p:nvPr/>
        </p:nvSpPr>
        <p:spPr>
          <a:xfrm>
            <a:off x="4372747" y="1737407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Rectangle 44"/>
          <p:cNvSpPr/>
          <p:nvPr/>
        </p:nvSpPr>
        <p:spPr>
          <a:xfrm>
            <a:off x="5518579" y="300022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Rectangle 58"/>
          <p:cNvSpPr/>
          <p:nvPr/>
        </p:nvSpPr>
        <p:spPr>
          <a:xfrm>
            <a:off x="3854889" y="385049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Rectangle 59"/>
          <p:cNvSpPr/>
          <p:nvPr/>
        </p:nvSpPr>
        <p:spPr>
          <a:xfrm>
            <a:off x="5519561" y="385049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Rectangle 60"/>
          <p:cNvSpPr/>
          <p:nvPr/>
        </p:nvSpPr>
        <p:spPr>
          <a:xfrm>
            <a:off x="4937559" y="447276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Rectangle 61"/>
          <p:cNvSpPr/>
          <p:nvPr/>
        </p:nvSpPr>
        <p:spPr>
          <a:xfrm>
            <a:off x="3854889" y="447276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Rectangle 62"/>
          <p:cNvSpPr/>
          <p:nvPr/>
        </p:nvSpPr>
        <p:spPr>
          <a:xfrm>
            <a:off x="5519561" y="447276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Rectangle 63"/>
          <p:cNvSpPr/>
          <p:nvPr/>
        </p:nvSpPr>
        <p:spPr>
          <a:xfrm>
            <a:off x="4892584" y="385049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Rectangle 64"/>
          <p:cNvSpPr/>
          <p:nvPr/>
        </p:nvSpPr>
        <p:spPr>
          <a:xfrm>
            <a:off x="4937559" y="511330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Rectangle 65"/>
          <p:cNvSpPr/>
          <p:nvPr/>
        </p:nvSpPr>
        <p:spPr>
          <a:xfrm>
            <a:off x="4396224" y="447276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Rectangle 66"/>
          <p:cNvSpPr/>
          <p:nvPr/>
        </p:nvSpPr>
        <p:spPr>
          <a:xfrm>
            <a:off x="4396224" y="511330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Rectangle 67"/>
          <p:cNvSpPr/>
          <p:nvPr/>
        </p:nvSpPr>
        <p:spPr>
          <a:xfrm>
            <a:off x="3834346" y="511330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Rectangle 68"/>
          <p:cNvSpPr/>
          <p:nvPr/>
        </p:nvSpPr>
        <p:spPr>
          <a:xfrm>
            <a:off x="4372747" y="3850491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Rectangle 69"/>
          <p:cNvSpPr/>
          <p:nvPr/>
        </p:nvSpPr>
        <p:spPr>
          <a:xfrm>
            <a:off x="5518579" y="5113308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Rectangle 71"/>
          <p:cNvSpPr/>
          <p:nvPr/>
        </p:nvSpPr>
        <p:spPr>
          <a:xfrm>
            <a:off x="3834346" y="5774168"/>
            <a:ext cx="2008233" cy="56333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512 GB</a:t>
            </a:r>
            <a:endParaRPr lang="ko-KR" altLang="en-US" dirty="0"/>
          </a:p>
        </p:txBody>
      </p:sp>
      <p:sp>
        <p:nvSpPr>
          <p:cNvPr id="73" name="Rounded Rectangle 72"/>
          <p:cNvSpPr/>
          <p:nvPr/>
        </p:nvSpPr>
        <p:spPr>
          <a:xfrm>
            <a:off x="3427297" y="1320579"/>
            <a:ext cx="2822330" cy="5249007"/>
          </a:xfrm>
          <a:prstGeom prst="roundRect">
            <a:avLst/>
          </a:prstGeom>
          <a:noFill/>
          <a:ln w="5715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4242432" y="1899407"/>
            <a:ext cx="3132132" cy="6370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223976" y="2346980"/>
            <a:ext cx="3016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MULTI-THREADED PROGRAM</a:t>
            </a:r>
            <a:endParaRPr lang="ko-KR" alt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7591899" y="2440791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OUTPUT</a:t>
            </a:r>
            <a:endParaRPr lang="ko-KR" alt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183777" y="4612098"/>
            <a:ext cx="3150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SINGLE-THREADED PROGRAM</a:t>
            </a:r>
            <a:endParaRPr lang="ko-KR" altLang="en-US" dirty="0"/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4279410" y="2625457"/>
            <a:ext cx="305817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4275818" y="2717491"/>
            <a:ext cx="3065360" cy="5149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4242432" y="4644116"/>
            <a:ext cx="305817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7517943" y="4427432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OUTPUT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7782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11561" y="2804396"/>
            <a:ext cx="1512000" cy="1512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b="1" dirty="0" smtClean="0"/>
              <a:t>2</a:t>
            </a:r>
            <a:endParaRPr lang="ko-KR" altLang="en-US" sz="96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2766947" y="3206453"/>
            <a:ext cx="36602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Tool selection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356838" y="3385037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7464669" y="3385037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8625254" y="3385037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822" y="617963"/>
            <a:ext cx="2196471" cy="21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44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49222" y="220635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2</a:t>
            </a:r>
            <a:endParaRPr lang="ko-KR" altLang="en-US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2309747" y="190692"/>
            <a:ext cx="36602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Tool selection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899638" y="369276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7007469" y="369276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8168054" y="369276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04" y="166216"/>
            <a:ext cx="756161" cy="756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71500" y="1638300"/>
            <a:ext cx="4293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Know your data and assess your need</a:t>
            </a:r>
            <a:endParaRPr lang="ko-KR" alt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553484" y="2723716"/>
            <a:ext cx="340093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b="1" dirty="0" smtClean="0"/>
              <a:t>Data type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b="1" dirty="0" smtClean="0"/>
              <a:t>Target species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b="1" dirty="0" smtClean="0"/>
              <a:t>Available computing power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b="1" dirty="0" smtClean="0"/>
              <a:t>Already tested tools?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lang="ko-KR" alt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937" y="1471588"/>
            <a:ext cx="2016420" cy="2016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502" y="3741240"/>
            <a:ext cx="2772578" cy="27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66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49222" y="220635"/>
            <a:ext cx="648000" cy="648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2</a:t>
            </a:r>
            <a:endParaRPr lang="ko-KR" altLang="en-US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2309747" y="190692"/>
            <a:ext cx="36602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Tool selection</a:t>
            </a:r>
            <a:endParaRPr lang="ko-KR" altLang="en-US" sz="4000" b="1" dirty="0">
              <a:solidFill>
                <a:schemeClr val="accent2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899638" y="369276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Rectangle 38"/>
          <p:cNvSpPr/>
          <p:nvPr/>
        </p:nvSpPr>
        <p:spPr>
          <a:xfrm>
            <a:off x="7007469" y="369276"/>
            <a:ext cx="949570" cy="429019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8168054" y="369276"/>
            <a:ext cx="712177" cy="42901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04" y="166216"/>
            <a:ext cx="756161" cy="756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8419" y="1463438"/>
            <a:ext cx="611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Know your data and assess your need – Tools available?</a:t>
            </a:r>
            <a:endParaRPr lang="ko-KR" alt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15" y="2201254"/>
            <a:ext cx="6611593" cy="35761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434" y="3236578"/>
            <a:ext cx="6728069" cy="362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13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609</TotalTime>
  <Words>494</Words>
  <Application>Microsoft Office PowerPoint</Application>
  <PresentationFormat>Widescreen</PresentationFormat>
  <Paragraphs>202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HY그래픽M</vt:lpstr>
      <vt:lpstr>맑은 고딕</vt:lpstr>
      <vt:lpstr>Arial</vt:lpstr>
      <vt:lpstr>Courier New</vt:lpstr>
      <vt:lpstr>Helvetica</vt:lpstr>
      <vt:lpstr>Trebuchet MS</vt:lpstr>
      <vt:lpstr>Wingdings</vt:lpstr>
      <vt:lpstr>Wingdings 3</vt:lpstr>
      <vt:lpstr>Facet</vt:lpstr>
      <vt:lpstr>Getting starting with command-line bioinformatics:  An introductive note for a beginner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starting with command-line bioinformatics:  An introductive note for a beginner</dc:title>
  <dc:creator>A</dc:creator>
  <cp:lastModifiedBy>A</cp:lastModifiedBy>
  <cp:revision>95</cp:revision>
  <dcterms:created xsi:type="dcterms:W3CDTF">2022-11-22T23:53:10Z</dcterms:created>
  <dcterms:modified xsi:type="dcterms:W3CDTF">2022-11-24T01:22:33Z</dcterms:modified>
</cp:coreProperties>
</file>

<file path=docProps/thumbnail.jpeg>
</file>